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51435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jE+7ZpZ2OM86EoeSiYU7kVOEx0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D9"/>
    <a:srgbClr val="EAD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938C4A-13D3-4502-BF50-02A5651DA5DF}">
  <a:tblStyle styleId="{07938C4A-13D3-4502-BF50-02A5651DA5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2323a569c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a2323a569c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3a2323a569c_0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" name="Google Shape;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" name="Google Shape;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2323a569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2323a569c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a2323a569c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2323a569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a2323a569c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3a2323a569c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libretexts.org/Courses/Monroe_Community_College/MTH_220_Discrete_Math/2%3A_Logic/2.5%3A_Logical_Equivalences?utm_source=chatgpt.com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0" y="0"/>
            <a:ext cx="9144001" cy="5229317"/>
          </a:xfrm>
          <a:prstGeom prst="rect">
            <a:avLst/>
          </a:prstGeom>
          <a:pattFill prst="pct90">
            <a:fgClr>
              <a:schemeClr val="tx2">
                <a:lumMod val="10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" name="Google Shape;17;p1"/>
          <p:cNvSpPr/>
          <p:nvPr/>
        </p:nvSpPr>
        <p:spPr>
          <a:xfrm>
            <a:off x="3352775" y="2746321"/>
            <a:ext cx="23343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22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82"/>
              <a:buFont typeface="Calibri"/>
              <a:buNone/>
            </a:pPr>
            <a:r>
              <a:rPr lang="es-EC" sz="1550" b="1" i="1" noProof="0" dirty="0">
                <a:solidFill>
                  <a:srgbClr val="E8E6E1"/>
                </a:solidFill>
                <a:latin typeface="Calibri"/>
                <a:ea typeface="Calibri"/>
                <a:cs typeface="Calibri"/>
                <a:sym typeface="Calibri"/>
              </a:rPr>
              <a:t>MATEMÁTICAS DISCRETAS</a:t>
            </a:r>
            <a:endParaRPr lang="es-EC" sz="5682" b="1" i="1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380650" y="743590"/>
            <a:ext cx="7882800" cy="13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E6E1"/>
              </a:buClr>
              <a:buSzPts val="1050"/>
              <a:buFont typeface="Calibri"/>
              <a:buNone/>
            </a:pPr>
            <a:r>
              <a:rPr lang="es-EC" sz="5182" b="1" noProof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Leyes de las Proposiciones 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E6E1"/>
              </a:buClr>
              <a:buSzPts val="1050"/>
              <a:buFont typeface="Calibri"/>
              <a:buNone/>
            </a:pPr>
            <a:r>
              <a:rPr lang="es-EC" sz="5182" b="1" noProof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E6E1"/>
              </a:buClr>
              <a:buSzPts val="1050"/>
              <a:buFont typeface="Calibri"/>
              <a:buNone/>
            </a:pPr>
            <a:r>
              <a:rPr lang="es-EC" sz="5182" b="1" noProof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Reglas de Inferencia</a:t>
            </a:r>
            <a:endParaRPr lang="es-EC" sz="105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375275" y="4518300"/>
            <a:ext cx="41154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B8B4AD"/>
              </a:buClr>
              <a:buSzPts val="674"/>
              <a:buFont typeface="Calibri"/>
              <a:buNone/>
            </a:pPr>
            <a:endParaRPr lang="es-EC" sz="974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63204"/>
              </a:lnSpc>
              <a:spcBef>
                <a:spcPts val="0"/>
              </a:spcBef>
              <a:spcAft>
                <a:spcPts val="0"/>
              </a:spcAft>
              <a:buClr>
                <a:srgbClr val="B8B4AD"/>
              </a:buClr>
              <a:buSzPts val="674"/>
              <a:buFont typeface="Calibri"/>
              <a:buNone/>
            </a:pPr>
            <a:r>
              <a:rPr lang="es-EC" sz="1274" b="0" i="0" u="none" strike="noStrike" cap="none" noProof="0" dirty="0">
                <a:solidFill>
                  <a:srgbClr val="B8B4AD"/>
                </a:solidFill>
                <a:latin typeface="Calibri"/>
                <a:ea typeface="Calibri"/>
                <a:cs typeface="Calibri"/>
                <a:sym typeface="Calibri"/>
              </a:rPr>
              <a:t>Presentado por </a:t>
            </a:r>
            <a:r>
              <a:rPr lang="es-EC" sz="1274" noProof="0" dirty="0">
                <a:solidFill>
                  <a:srgbClr val="B8B4AD"/>
                </a:solidFill>
                <a:latin typeface="Calibri"/>
                <a:ea typeface="Calibri"/>
                <a:cs typeface="Calibri"/>
                <a:sym typeface="Calibri"/>
              </a:rPr>
              <a:t>Kiara Salomé Condoy Morocho</a:t>
            </a:r>
            <a:endParaRPr lang="es-EC" sz="1274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76A9628-04F2-CFC8-6050-D5DBD6DCB51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61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noProof="0" dirty="0"/>
          </a:p>
        </p:txBody>
      </p:sp>
      <p:sp>
        <p:nvSpPr>
          <p:cNvPr id="200" name="Google Shape;200;p8"/>
          <p:cNvSpPr/>
          <p:nvPr/>
        </p:nvSpPr>
        <p:spPr>
          <a:xfrm>
            <a:off x="285750" y="627590"/>
            <a:ext cx="4057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7604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1269"/>
              <a:buFont typeface="Calibri"/>
              <a:buNone/>
            </a:pPr>
            <a:r>
              <a:rPr lang="es-EC" sz="1369" b="0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RAZONAMIENTOS INVÁLIDOS</a:t>
            </a:r>
            <a:endParaRPr lang="es-EC" sz="1369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285750" y="941915"/>
            <a:ext cx="4057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89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731"/>
              <a:buFont typeface="Calibri"/>
              <a:buNone/>
            </a:pPr>
            <a:r>
              <a:rPr lang="es-EC" sz="3731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Errores Lógicos y Falacias</a:t>
            </a:r>
            <a:endParaRPr lang="es-EC" sz="3731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285750" y="2256365"/>
            <a:ext cx="4057650" cy="57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23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942"/>
              <a:buFont typeface="Calibri"/>
              <a:buNone/>
            </a:pPr>
            <a:r>
              <a:rPr lang="es-EC" sz="942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No todos los razonamientos son válidos. </a:t>
            </a:r>
          </a:p>
          <a:p>
            <a:pPr marL="0" marR="0" lvl="0" indent="0" algn="l" rtl="0">
              <a:lnSpc>
                <a:spcPct val="15923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942"/>
              <a:buFont typeface="Calibri"/>
              <a:buNone/>
            </a:pPr>
            <a:r>
              <a:rPr lang="es-EC" sz="942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Identificar falacias comunes es esencial para evitar conclusiones incorrectas y construir argumentos sólidos en matemáticas y programación.</a:t>
            </a:r>
            <a:endParaRPr lang="es-EC" sz="942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285750" y="2949308"/>
            <a:ext cx="40576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8004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942"/>
              <a:buFont typeface="Calibri"/>
              <a:buNone/>
            </a:pPr>
            <a:r>
              <a:rPr lang="es-EC" sz="942" b="0" i="1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Un razonamiento inválido puede parecer correcto pero no garantiza la verdad de la conclusión.</a:t>
            </a:r>
            <a:endParaRPr lang="es-EC" sz="942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285750" y="3455064"/>
            <a:ext cx="1957388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784"/>
              <a:buFont typeface="Calibri"/>
              <a:buNone/>
            </a:pPr>
            <a:r>
              <a:rPr lang="es-EC" sz="884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 → q, q ⟹ p</a:t>
            </a:r>
            <a:endParaRPr lang="es-EC" sz="884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285750" y="3655089"/>
            <a:ext cx="1957388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987"/>
              <a:buFont typeface="Calibri"/>
              <a:buNone/>
            </a:pPr>
            <a:r>
              <a:rPr lang="es-EC" sz="1087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Afirmar el Consecuente</a:t>
            </a:r>
            <a:endParaRPr lang="es-EC" sz="1087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285750" y="3897976"/>
            <a:ext cx="1957388" cy="41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102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780"/>
              <a:buFont typeface="Calibri"/>
              <a:buNone/>
            </a:pPr>
            <a:r>
              <a:rPr lang="es-EC" sz="880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Si apruebo, estudié. Aprobé. ⟹ Estudié. (Falso: podría haber otras razones)</a:t>
            </a:r>
            <a:endParaRPr lang="es-EC" sz="88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2386013" y="3455064"/>
            <a:ext cx="1957388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784"/>
              <a:buFont typeface="Calibri"/>
              <a:buNone/>
            </a:pPr>
            <a:r>
              <a:rPr lang="es-EC" sz="884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 → q, ¬p ⟹ ¬q</a:t>
            </a:r>
            <a:endParaRPr lang="es-EC" sz="884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2386013" y="3655089"/>
            <a:ext cx="1957388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987"/>
              <a:buFont typeface="Calibri"/>
              <a:buNone/>
            </a:pPr>
            <a:r>
              <a:rPr lang="es-EC" sz="1087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Negar el Antecedente</a:t>
            </a:r>
            <a:endParaRPr lang="es-EC" sz="1087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2386013" y="3897976"/>
            <a:ext cx="1957388" cy="41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102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780"/>
              <a:buFont typeface="Calibri"/>
              <a:buNone/>
            </a:pPr>
            <a:r>
              <a:rPr lang="es-EC" sz="880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Si estudio, apruebo. No estudio. ⟹ No apruebo. (Falso: podría aprobar igual)</a:t>
            </a:r>
            <a:endParaRPr lang="es-EC" sz="88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4725" y="422251"/>
            <a:ext cx="3427700" cy="406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DC15F48-FF3D-9278-C889-64952273141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noProof="0" dirty="0"/>
          </a:p>
        </p:txBody>
      </p:sp>
      <p:sp>
        <p:nvSpPr>
          <p:cNvPr id="217" name="Google Shape;217;p9"/>
          <p:cNvSpPr/>
          <p:nvPr/>
        </p:nvSpPr>
        <p:spPr>
          <a:xfrm>
            <a:off x="285750" y="376498"/>
            <a:ext cx="40576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7604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1269"/>
              <a:buFont typeface="Calibri"/>
              <a:buNone/>
            </a:pPr>
            <a:r>
              <a:rPr lang="es-EC" sz="1269" b="0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CONCLUSIONES FINALES</a:t>
            </a:r>
            <a:endParaRPr lang="es-EC" sz="1269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285750" y="662250"/>
            <a:ext cx="7488600" cy="15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89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731"/>
              <a:buFont typeface="Calibri"/>
              <a:buNone/>
            </a:pPr>
            <a:r>
              <a:rPr lang="es-EC" sz="3731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Leyes y Reglas: Pilares de la Lógica</a:t>
            </a:r>
            <a:endParaRPr lang="es-EC" sz="3731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346472" y="1549309"/>
            <a:ext cx="4057800" cy="73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23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942"/>
              <a:buFont typeface="Calibri"/>
              <a:buNone/>
            </a:pPr>
            <a:r>
              <a:rPr lang="es-EC" sz="1000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Las leyes de las proposiciones y las reglas de inferencia son los fundamentos de la lógica matemática, permitiendo simplificar expresiones complejas y construir razonamientos válidos.</a:t>
            </a:r>
            <a:endParaRPr lang="es-EC" sz="10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9"/>
          <p:cNvSpPr/>
          <p:nvPr/>
        </p:nvSpPr>
        <p:spPr>
          <a:xfrm>
            <a:off x="5146922" y="1549309"/>
            <a:ext cx="40578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3163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1397"/>
              <a:buFont typeface="Calibri"/>
              <a:buNone/>
            </a:pPr>
            <a:r>
              <a:rPr lang="es-EC" sz="1397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"Leyes → estructura lógica. </a:t>
            </a:r>
          </a:p>
          <a:p>
            <a:pPr marL="0" marR="0" lvl="0" indent="0" algn="l" rtl="0">
              <a:lnSpc>
                <a:spcPct val="143163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1397"/>
              <a:buFont typeface="Calibri"/>
              <a:buNone/>
            </a:pPr>
            <a:r>
              <a:rPr lang="es-EC" sz="1397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Reglas → razonamiento válido."</a:t>
            </a:r>
            <a:endParaRPr lang="es-EC" sz="1397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285750" y="3926914"/>
            <a:ext cx="121444" cy="194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9856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834"/>
              <a:buFont typeface="Calibri"/>
              <a:buNone/>
            </a:pPr>
            <a:endParaRPr lang="es-EC" sz="834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2" name="Google Shape;222;p9"/>
          <p:cNvGraphicFramePr/>
          <p:nvPr>
            <p:extLst>
              <p:ext uri="{D42A27DB-BD31-4B8C-83A1-F6EECF244321}">
                <p14:modId xmlns:p14="http://schemas.microsoft.com/office/powerpoint/2010/main" val="2959411966"/>
              </p:ext>
            </p:extLst>
          </p:nvPr>
        </p:nvGraphicFramePr>
        <p:xfrm>
          <a:off x="1257300" y="2590950"/>
          <a:ext cx="5734050" cy="2244956"/>
        </p:xfrm>
        <a:graphic>
          <a:graphicData uri="http://schemas.openxmlformats.org/drawingml/2006/table">
            <a:tbl>
              <a:tblPr>
                <a:noFill/>
                <a:tableStyleId>{07938C4A-13D3-4502-BF50-02A5651DA5DF}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C" sz="1600" b="1" noProof="0" dirty="0">
                          <a:solidFill>
                            <a:srgbClr val="8C7A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Aspecto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C" sz="1600" b="1" noProof="0" dirty="0">
                          <a:solidFill>
                            <a:srgbClr val="8C7A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Leyes de las proposiciones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C" sz="1600" b="1" noProof="0" dirty="0">
                          <a:solidFill>
                            <a:srgbClr val="8C7A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Reglas de inferencia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C" sz="1400" b="1" noProof="0" dirty="0">
                          <a:solidFill>
                            <a:srgbClr val="3A3A3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Qué son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C" sz="1050" noProof="0" dirty="0">
                          <a:solidFill>
                            <a:srgbClr val="3A3A3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Tautologías (verdades universales)</a:t>
                      </a:r>
                      <a:endParaRPr lang="es-EC" sz="1800" noProof="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C" sz="1050" noProof="0" dirty="0">
                          <a:solidFill>
                            <a:srgbClr val="3A3A3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Formas válidas de razonamiento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C" sz="1400" b="1" noProof="0" dirty="0">
                          <a:solidFill>
                            <a:srgbClr val="3A3A3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Función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C" sz="1050" noProof="0" dirty="0">
                          <a:solidFill>
                            <a:srgbClr val="3A3A3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Simplifican proposiciones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C" sz="1050" noProof="0" dirty="0">
                          <a:solidFill>
                            <a:srgbClr val="3A3A3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Permiten deducir conclusiones</a:t>
                      </a:r>
                      <a:endParaRPr lang="es-EC" sz="1800" noProof="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C" sz="1400" b="1" noProof="0" dirty="0">
                          <a:solidFill>
                            <a:srgbClr val="3A3A3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Tipo de verdad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C" sz="1050" noProof="0" dirty="0">
                          <a:solidFill>
                            <a:srgbClr val="3A3A3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Siempre verdaderas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C" sz="1050" noProof="0" dirty="0">
                          <a:solidFill>
                            <a:srgbClr val="3A3A3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Verdaderas si las premisas lo son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C" sz="1400" b="1" noProof="0" dirty="0">
                          <a:solidFill>
                            <a:srgbClr val="3A3A3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Ejemplo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C" sz="1050" noProof="0" dirty="0">
                          <a:solidFill>
                            <a:srgbClr val="3A3A3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¬(</a:t>
                      </a:r>
                      <a:r>
                        <a:rPr lang="es-EC" sz="1050" noProof="0" dirty="0" err="1">
                          <a:solidFill>
                            <a:srgbClr val="3A3A3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p∧q</a:t>
                      </a:r>
                      <a:r>
                        <a:rPr lang="es-EC" sz="1050" noProof="0" dirty="0">
                          <a:solidFill>
                            <a:srgbClr val="3A3A3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 ≡ ¬p∨¬q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C" sz="1050" noProof="0" dirty="0" err="1">
                          <a:solidFill>
                            <a:srgbClr val="3A3A3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p→q</a:t>
                      </a:r>
                      <a:r>
                        <a:rPr lang="es-EC" sz="1050" noProof="0" dirty="0">
                          <a:solidFill>
                            <a:srgbClr val="3A3A3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, p⟹ q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0BF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2323a569c_0_164"/>
          <p:cNvSpPr txBox="1"/>
          <p:nvPr/>
        </p:nvSpPr>
        <p:spPr>
          <a:xfrm>
            <a:off x="2118179" y="294311"/>
            <a:ext cx="5250300" cy="8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98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4231" b="1" noProof="0" dirty="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Conclusiones Finales</a:t>
            </a:r>
            <a:endParaRPr lang="es-EC" noProof="0" dirty="0"/>
          </a:p>
        </p:txBody>
      </p:sp>
      <p:sp>
        <p:nvSpPr>
          <p:cNvPr id="230" name="Google Shape;230;g3a2323a569c_0_164"/>
          <p:cNvSpPr txBox="1"/>
          <p:nvPr/>
        </p:nvSpPr>
        <p:spPr>
          <a:xfrm>
            <a:off x="778233" y="1130111"/>
            <a:ext cx="7339239" cy="311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200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lang="es-EC" sz="1200" b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Leyes de las Proposiciones </a:t>
            </a:r>
            <a:r>
              <a:rPr lang="es-EC" sz="1200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definen cómo se comportan las proposiciones y cómo pueden transformarse sin alterar su significado.</a:t>
            </a:r>
            <a:br>
              <a:rPr lang="es-EC" sz="1200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EC" sz="1200" noProof="0" dirty="0">
              <a:solidFill>
                <a:srgbClr val="3A3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200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lang="es-EC" sz="1200" b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Reglas de Inferencia </a:t>
            </a:r>
            <a:r>
              <a:rPr lang="es-EC" sz="1200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permiten razonar correctamente para obtener conclusiones válidas.</a:t>
            </a:r>
            <a:br>
              <a:rPr lang="es-EC" sz="1200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EC" sz="1200" noProof="0" dirty="0">
              <a:solidFill>
                <a:srgbClr val="3A3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200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Ambas son pilares fundamentales de la Lógica Matemática y las Matemáticas Discretas, con aplicaciones en:</a:t>
            </a:r>
            <a:br>
              <a:rPr lang="es-EC" sz="1200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EC" sz="1200" noProof="0" dirty="0">
              <a:solidFill>
                <a:srgbClr val="3A3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C" sz="1200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Demostraciones formales</a:t>
            </a:r>
            <a:br>
              <a:rPr lang="es-EC" sz="1200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EC" sz="1200" noProof="0" dirty="0">
              <a:solidFill>
                <a:srgbClr val="3A3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C" sz="1200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Programación y algoritmos</a:t>
            </a:r>
            <a:br>
              <a:rPr lang="es-EC" sz="1200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EC" sz="1200" noProof="0" dirty="0">
              <a:solidFill>
                <a:srgbClr val="3A3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C" sz="1200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Inteligencia artificial</a:t>
            </a:r>
            <a:br>
              <a:rPr lang="es-EC" sz="1200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EC" sz="1200" noProof="0" dirty="0">
              <a:solidFill>
                <a:srgbClr val="3A3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C" sz="1200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Diseño de circuitos digitales</a:t>
            </a:r>
          </a:p>
        </p:txBody>
      </p:sp>
      <p:pic>
        <p:nvPicPr>
          <p:cNvPr id="231" name="Google Shape;231;g3a2323a569c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257" y="2355226"/>
            <a:ext cx="4640543" cy="25025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97AC7A0-A8F9-1157-45AC-060F2F828159}"/>
              </a:ext>
            </a:extLst>
          </p:cNvPr>
          <p:cNvSpPr txBox="1"/>
          <p:nvPr/>
        </p:nvSpPr>
        <p:spPr>
          <a:xfrm>
            <a:off x="559426" y="4636484"/>
            <a:ext cx="287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accent4">
                    <a:lumMod val="50000"/>
                  </a:schemeClr>
                </a:solidFill>
              </a:rPr>
              <a:t>El formato de estas diapositivas fue realizado con ayuda de Manus AI.</a:t>
            </a:r>
            <a:endParaRPr lang="es-EC" sz="1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F364F6A-6D35-43E6-5E2D-5ABBD41C5D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61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noProof="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7B11346-6CE7-15BF-107F-904E80E3DA44}"/>
              </a:ext>
            </a:extLst>
          </p:cNvPr>
          <p:cNvSpPr txBox="1"/>
          <p:nvPr/>
        </p:nvSpPr>
        <p:spPr>
          <a:xfrm>
            <a:off x="573110" y="370926"/>
            <a:ext cx="4584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3600" b="1" noProof="0" dirty="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 lang="es-EC" sz="3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CA2454-F368-82DC-47F5-A3141B09B0CC}"/>
              </a:ext>
            </a:extLst>
          </p:cNvPr>
          <p:cNvSpPr txBox="1"/>
          <p:nvPr/>
        </p:nvSpPr>
        <p:spPr>
          <a:xfrm>
            <a:off x="573110" y="1245497"/>
            <a:ext cx="68644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1. </a:t>
            </a:r>
            <a:r>
              <a:rPr lang="es-MX" dirty="0" err="1"/>
              <a:t>K’areink</a:t>
            </a:r>
            <a:r>
              <a:rPr lang="es-MX" dirty="0"/>
              <a:t>, R. (2002). </a:t>
            </a:r>
            <a:r>
              <a:rPr lang="es-MX" i="1" dirty="0"/>
              <a:t>Introducción a la lógica proposicional y reglas de inferencia</a:t>
            </a:r>
            <a:r>
              <a:rPr lang="es-MX" dirty="0"/>
              <a:t>. En </a:t>
            </a:r>
            <a:r>
              <a:rPr lang="es-MX" i="1" dirty="0"/>
              <a:t>Matemáticas Discretas</a:t>
            </a:r>
            <a:r>
              <a:rPr lang="es-MX" dirty="0"/>
              <a:t> (4.1.1.3 Reglas de Inferencia). Documento académico interno.</a:t>
            </a:r>
          </a:p>
          <a:p>
            <a:r>
              <a:rPr lang="es-EC" dirty="0"/>
              <a:t>2. Espinoza, J. (2005). </a:t>
            </a:r>
            <a:r>
              <a:rPr lang="es-EC" i="1" dirty="0"/>
              <a:t>Matemáticas Discretas</a:t>
            </a:r>
            <a:r>
              <a:rPr lang="es-EC" dirty="0"/>
              <a:t>. Proyecto educativo institucional.  Universidad Nacional de Loja. [Archivo PDF].</a:t>
            </a:r>
          </a:p>
          <a:p>
            <a:r>
              <a:rPr lang="es-EC" dirty="0"/>
              <a:t>3. </a:t>
            </a:r>
            <a:r>
              <a:rPr lang="es-EC" dirty="0" err="1"/>
              <a:t>LibreTexts</a:t>
            </a:r>
            <a:r>
              <a:rPr lang="es-EC" dirty="0"/>
              <a:t>. (2023). </a:t>
            </a:r>
            <a:r>
              <a:rPr lang="es-EC" i="1" dirty="0" err="1"/>
              <a:t>Logical</a:t>
            </a:r>
            <a:r>
              <a:rPr lang="es-EC" i="1" dirty="0"/>
              <a:t> </a:t>
            </a:r>
            <a:r>
              <a:rPr lang="es-EC" i="1" dirty="0" err="1"/>
              <a:t>Equivalences</a:t>
            </a:r>
            <a:r>
              <a:rPr lang="es-EC" dirty="0"/>
              <a:t>. En </a:t>
            </a:r>
            <a:r>
              <a:rPr lang="es-EC" i="1" dirty="0"/>
              <a:t>Discrete </a:t>
            </a:r>
            <a:r>
              <a:rPr lang="es-EC" i="1" dirty="0" err="1"/>
              <a:t>Mathematics</a:t>
            </a:r>
            <a:r>
              <a:rPr lang="es-EC" i="1" dirty="0"/>
              <a:t> (Monroe </a:t>
            </a:r>
            <a:r>
              <a:rPr lang="es-EC" i="1" dirty="0" err="1"/>
              <a:t>Community</a:t>
            </a:r>
            <a:r>
              <a:rPr lang="es-EC" i="1" dirty="0"/>
              <a:t> </a:t>
            </a:r>
            <a:r>
              <a:rPr lang="es-EC" i="1" dirty="0" err="1"/>
              <a:t>College</a:t>
            </a:r>
            <a:r>
              <a:rPr lang="es-EC" i="1" dirty="0"/>
              <a:t>)</a:t>
            </a:r>
            <a:r>
              <a:rPr lang="es-EC" dirty="0"/>
              <a:t>. Recuperado de </a:t>
            </a:r>
            <a:r>
              <a:rPr lang="es-EC" dirty="0">
                <a:hlinkClick r:id="rId3"/>
              </a:rPr>
              <a:t>https://math.libretexts.org/Courses/Monroe_Community_College/MTH_220_Discrete_Math/2%3A_Logic/2.5%3A_Logical_Equivalences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910267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DnDiag">
          <a:fgClr>
            <a:schemeClr val="accent2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6C69ACA-081F-DB2E-6E47-D89ABCE11E5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>
                  <a:lumMod val="41000"/>
                </a:schemeClr>
              </a:gs>
              <a:gs pos="48000">
                <a:srgbClr val="FFECD9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noProof="0" dirty="0"/>
          </a:p>
        </p:txBody>
      </p:sp>
      <p:sp>
        <p:nvSpPr>
          <p:cNvPr id="26" name="Google Shape;26;p2"/>
          <p:cNvSpPr/>
          <p:nvPr/>
        </p:nvSpPr>
        <p:spPr>
          <a:xfrm>
            <a:off x="342900" y="543883"/>
            <a:ext cx="47319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89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731"/>
              <a:buFont typeface="Calibri"/>
              <a:buNone/>
            </a:pPr>
            <a:r>
              <a:rPr lang="es-EC" sz="4231" b="1" i="0" u="none" strike="noStrike" cap="none" noProof="0" dirty="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Las Leyes de las Proposiciones</a:t>
            </a:r>
            <a:endParaRPr lang="es-EC" sz="4231" b="0" i="0" u="none" strike="noStrike" cap="none" noProof="0" dirty="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342900" y="2248858"/>
            <a:ext cx="473200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050"/>
              <a:buFont typeface="Calibri"/>
              <a:buNone/>
            </a:pPr>
            <a:r>
              <a:rPr lang="es-EC" sz="1050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Las leyes de las proposiciones son </a:t>
            </a:r>
            <a:r>
              <a:rPr lang="es-EC" sz="987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tautologías</a:t>
            </a:r>
            <a:r>
              <a:rPr lang="es-EC" sz="1050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, es decir, proposiciones siempre verdaderas sin importar el valor de verdad de sus variables. Permiten </a:t>
            </a:r>
            <a:r>
              <a:rPr lang="es-EC" sz="987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simplificar y transformar proposiciones</a:t>
            </a:r>
            <a:r>
              <a:rPr lang="es-EC" sz="1050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 sin alterar su valor lógico.</a:t>
            </a:r>
            <a:endParaRPr lang="es-EC" sz="105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342900" y="3277558"/>
            <a:ext cx="2280279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7644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1193"/>
              <a:buFont typeface="Calibri"/>
              <a:buNone/>
            </a:pPr>
            <a:r>
              <a:rPr lang="es-EC" sz="1293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Esencial en</a:t>
            </a:r>
            <a:endParaRPr lang="es-EC" sz="1293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342900" y="3591883"/>
            <a:ext cx="2280279" cy="18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861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942"/>
              <a:buFont typeface="Calibri"/>
              <a:buNone/>
            </a:pPr>
            <a:r>
              <a:rPr lang="es-EC" sz="1042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Lógica matemática y programación</a:t>
            </a:r>
            <a:endParaRPr lang="es-EC" sz="1042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2794629" y="3277558"/>
            <a:ext cx="2280279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7644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1193"/>
              <a:buFont typeface="Calibri"/>
              <a:buNone/>
            </a:pPr>
            <a:r>
              <a:rPr lang="es-EC" sz="1293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Función</a:t>
            </a:r>
            <a:endParaRPr lang="es-EC" sz="1293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2794629" y="3591883"/>
            <a:ext cx="2280279" cy="18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861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942"/>
              <a:buFont typeface="Calibri"/>
              <a:buNone/>
            </a:pPr>
            <a:r>
              <a:rPr lang="es-EC" sz="1042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Simplificar expresiones complejas</a:t>
            </a:r>
            <a:endParaRPr lang="es-EC" sz="1042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5502079" y="798150"/>
            <a:ext cx="2280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7644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1193"/>
              <a:buFont typeface="Calibri"/>
              <a:buNone/>
            </a:pPr>
            <a:r>
              <a:rPr lang="es-EC" sz="1193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endParaRPr lang="es-EC" sz="1193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377929" y="4356275"/>
            <a:ext cx="22803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861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942"/>
              <a:buFont typeface="Calibri"/>
              <a:buNone/>
            </a:pPr>
            <a:r>
              <a:rPr lang="es-EC" sz="1042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p ≡ p (Ley de Identidad)</a:t>
            </a:r>
            <a:endParaRPr lang="es-EC" sz="1042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2083" y="607219"/>
            <a:ext cx="3214688" cy="3929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2075" y="607225"/>
            <a:ext cx="3348275" cy="3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"/>
          <p:cNvSpPr txBox="1"/>
          <p:nvPr/>
        </p:nvSpPr>
        <p:spPr>
          <a:xfrm>
            <a:off x="239775" y="3932875"/>
            <a:ext cx="30000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676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293" b="1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endParaRPr lang="es-EC" sz="1500" noProof="0" dirty="0"/>
          </a:p>
        </p:txBody>
      </p:sp>
      <p:sp>
        <p:nvSpPr>
          <p:cNvPr id="37" name="Google Shape;37;p2"/>
          <p:cNvSpPr/>
          <p:nvPr/>
        </p:nvSpPr>
        <p:spPr>
          <a:xfrm>
            <a:off x="2526791" y="4165314"/>
            <a:ext cx="22803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862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942"/>
              <a:buFont typeface="Calibri"/>
              <a:buNone/>
            </a:pPr>
            <a:r>
              <a:rPr lang="es-EC" sz="1042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→   “Una proposición siempre es equivalente a sí misma.”</a:t>
            </a:r>
            <a:endParaRPr lang="es-EC" sz="1042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9AD80A1-0ACE-EA7C-E673-823F389DC69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99000">
                <a:schemeClr val="accent4">
                  <a:lumMod val="40000"/>
                  <a:lumOff val="60000"/>
                </a:schemeClr>
              </a:gs>
              <a:gs pos="45000">
                <a:srgbClr val="FFECD9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noProof="0" dirty="0"/>
          </a:p>
        </p:txBody>
      </p:sp>
      <p:sp>
        <p:nvSpPr>
          <p:cNvPr id="44" name="Google Shape;44;p3"/>
          <p:cNvSpPr/>
          <p:nvPr/>
        </p:nvSpPr>
        <p:spPr>
          <a:xfrm>
            <a:off x="285675" y="597514"/>
            <a:ext cx="4057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89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731"/>
              <a:buFont typeface="Calibri"/>
              <a:buNone/>
            </a:pPr>
            <a:r>
              <a:rPr lang="es-EC" sz="3731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Leyes Lógicas Básicas</a:t>
            </a:r>
            <a:endParaRPr lang="es-EC" sz="3731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285675" y="1893276"/>
            <a:ext cx="4057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23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942"/>
              <a:buFont typeface="Calibri"/>
              <a:buNone/>
            </a:pPr>
            <a:r>
              <a:rPr lang="es-EC" sz="942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Las leyes fundamentales de la lógica proposicional establecen las reglas básicas para manipular y transformar proposiciones manteniendo su valor lógico.</a:t>
            </a:r>
            <a:endParaRPr lang="es-EC" sz="942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3"/>
          <p:cNvSpPr/>
          <p:nvPr/>
        </p:nvSpPr>
        <p:spPr>
          <a:xfrm>
            <a:off x="285675" y="2673644"/>
            <a:ext cx="4057800" cy="4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2380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1050"/>
              <a:buFont typeface="Calibri"/>
              <a:buNone/>
            </a:pPr>
            <a:r>
              <a:rPr lang="es-EC" sz="1050" b="0" i="1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Las leyes lógicas son los pilares sobre los que se construye todo razonamiento válido en matemáticas.</a:t>
            </a:r>
            <a:endParaRPr lang="es-EC" sz="105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343825" y="3391819"/>
            <a:ext cx="19431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885"/>
              <a:buFont typeface="Calibri"/>
              <a:buNone/>
            </a:pPr>
            <a:r>
              <a:rPr lang="es-EC" sz="885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 ≡ p</a:t>
            </a:r>
            <a:endParaRPr lang="es-EC" sz="885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"/>
          <p:cNvSpPr/>
          <p:nvPr/>
        </p:nvSpPr>
        <p:spPr>
          <a:xfrm>
            <a:off x="343825" y="3584725"/>
            <a:ext cx="19431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4311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090"/>
              <a:buFont typeface="Calibri"/>
              <a:buNone/>
            </a:pPr>
            <a:r>
              <a:rPr lang="es-EC" sz="1090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Ley de Identidad</a:t>
            </a:r>
            <a:endParaRPr lang="es-EC" sz="109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"/>
          <p:cNvSpPr/>
          <p:nvPr/>
        </p:nvSpPr>
        <p:spPr>
          <a:xfrm>
            <a:off x="285750" y="3935907"/>
            <a:ext cx="1943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587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834"/>
              <a:buFont typeface="Calibri"/>
              <a:buNone/>
            </a:pPr>
            <a:r>
              <a:rPr lang="es-EC" sz="834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Una proposición es siempre igual a sí misma</a:t>
            </a:r>
            <a:endParaRPr lang="es-EC" sz="834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3"/>
          <p:cNvSpPr/>
          <p:nvPr/>
        </p:nvSpPr>
        <p:spPr>
          <a:xfrm>
            <a:off x="2484350" y="3391832"/>
            <a:ext cx="19431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885"/>
              <a:buFont typeface="Calibri"/>
              <a:buNone/>
            </a:pPr>
            <a:r>
              <a:rPr lang="es-EC" sz="885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 ∨ V ≡ V</a:t>
            </a:r>
            <a:endParaRPr lang="es-EC" sz="885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"/>
          <p:cNvSpPr/>
          <p:nvPr/>
        </p:nvSpPr>
        <p:spPr>
          <a:xfrm>
            <a:off x="2461350" y="3614875"/>
            <a:ext cx="19431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4311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090"/>
              <a:buFont typeface="Calibri"/>
              <a:buNone/>
            </a:pPr>
            <a:r>
              <a:rPr lang="es-EC" sz="1090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Ley de Dominación</a:t>
            </a:r>
            <a:endParaRPr lang="es-EC" sz="109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3"/>
          <p:cNvSpPr/>
          <p:nvPr/>
        </p:nvSpPr>
        <p:spPr>
          <a:xfrm>
            <a:off x="2461350" y="3924374"/>
            <a:ext cx="1943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587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834"/>
              <a:buFont typeface="Calibri"/>
              <a:buNone/>
            </a:pPr>
            <a:r>
              <a:rPr lang="es-EC" sz="834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La verdad domina cualquier disyunción</a:t>
            </a:r>
            <a:endParaRPr lang="es-EC" sz="834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"/>
          <p:cNvSpPr/>
          <p:nvPr/>
        </p:nvSpPr>
        <p:spPr>
          <a:xfrm>
            <a:off x="4800525" y="523672"/>
            <a:ext cx="40578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885"/>
              <a:buFont typeface="Calibri"/>
              <a:buNone/>
            </a:pPr>
            <a:r>
              <a:rPr lang="es-EC" sz="885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 ∨ p ≡ p</a:t>
            </a:r>
            <a:endParaRPr lang="es-EC" sz="885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"/>
          <p:cNvSpPr/>
          <p:nvPr/>
        </p:nvSpPr>
        <p:spPr>
          <a:xfrm>
            <a:off x="4800525" y="716028"/>
            <a:ext cx="40578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4311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090"/>
              <a:buFont typeface="Calibri"/>
              <a:buNone/>
            </a:pPr>
            <a:r>
              <a:rPr lang="es-EC" sz="1090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Ley de Idempotencia</a:t>
            </a:r>
            <a:endParaRPr lang="es-EC" sz="109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4800600" y="951834"/>
            <a:ext cx="4057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587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834"/>
              <a:buFont typeface="Calibri"/>
              <a:buNone/>
            </a:pPr>
            <a:r>
              <a:rPr lang="es-EC" sz="834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Una proposición unida consigo misma es equivalente a sí misma. </a:t>
            </a:r>
          </a:p>
          <a:p>
            <a:pPr marL="0" marR="0" lvl="0" indent="0" algn="l" rtl="0">
              <a:lnSpc>
                <a:spcPct val="15587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834"/>
              <a:buFont typeface="Calibri"/>
              <a:buNone/>
            </a:pPr>
            <a:r>
              <a:rPr lang="es-EC" sz="834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Aplicación: "Estudio o estudio" ≡ "Estudio"</a:t>
            </a:r>
            <a:endParaRPr lang="es-EC" sz="834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4800525" y="1507165"/>
            <a:ext cx="40578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885"/>
              <a:buFont typeface="Calibri"/>
              <a:buNone/>
            </a:pPr>
            <a:r>
              <a:rPr lang="es-EC" sz="885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 ∧ q ≡ q ∧ p</a:t>
            </a:r>
            <a:endParaRPr lang="es-EC" sz="885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4800600" y="1714421"/>
            <a:ext cx="40578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4311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090"/>
              <a:buFont typeface="Calibri"/>
              <a:buNone/>
            </a:pPr>
            <a:r>
              <a:rPr lang="es-EC" sz="1090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Ley Conmutativa</a:t>
            </a:r>
            <a:endParaRPr lang="es-EC" sz="109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4800525" y="1935314"/>
            <a:ext cx="4057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587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834"/>
              <a:buFont typeface="Calibri"/>
              <a:buNone/>
            </a:pPr>
            <a:r>
              <a:rPr lang="es-EC" sz="834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El orden de los operandos no altera el resultado en conjunciones y disyunciones</a:t>
            </a:r>
            <a:endParaRPr lang="es-EC" sz="834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4771550" y="2648882"/>
            <a:ext cx="40578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9491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885"/>
              <a:buFont typeface="Calibri"/>
              <a:buNone/>
            </a:pPr>
            <a:r>
              <a:rPr lang="es-EC" sz="885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 ∧ (q ∨ r) ≡ (p ∧ q) ∨ (p ∧ r)</a:t>
            </a:r>
            <a:endParaRPr lang="es-EC" sz="885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>
            <a:off x="4771625" y="2882476"/>
            <a:ext cx="40578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4311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090"/>
              <a:buFont typeface="Calibri"/>
              <a:buNone/>
            </a:pPr>
            <a:r>
              <a:rPr lang="es-EC" sz="1090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Ley Distributiva</a:t>
            </a:r>
            <a:endParaRPr lang="es-EC" sz="109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4771625" y="3114845"/>
            <a:ext cx="4057800" cy="1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587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834"/>
              <a:buFont typeface="Calibri"/>
              <a:buNone/>
            </a:pPr>
            <a:r>
              <a:rPr lang="es-EC" sz="834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La conjunción se distribuye sobre la disyunción</a:t>
            </a:r>
            <a:endParaRPr lang="es-EC" sz="834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"/>
          <p:cNvSpPr txBox="1"/>
          <p:nvPr/>
        </p:nvSpPr>
        <p:spPr>
          <a:xfrm>
            <a:off x="2371275" y="4311275"/>
            <a:ext cx="19431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834" noProof="0" dirty="0" err="1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Ej</a:t>
            </a:r>
            <a:r>
              <a:rPr lang="es-EC" sz="834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: Estudio o 2+2=4” siempre es verdadero.</a:t>
            </a:r>
            <a:endParaRPr lang="es-EC" noProof="0" dirty="0"/>
          </a:p>
        </p:txBody>
      </p:sp>
      <p:sp>
        <p:nvSpPr>
          <p:cNvPr id="63" name="Google Shape;63;p3"/>
          <p:cNvSpPr txBox="1"/>
          <p:nvPr/>
        </p:nvSpPr>
        <p:spPr>
          <a:xfrm>
            <a:off x="4694725" y="4218725"/>
            <a:ext cx="13809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090" b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Ley Asociativa:</a:t>
            </a:r>
            <a:endParaRPr lang="es-EC" noProof="0" dirty="0"/>
          </a:p>
        </p:txBody>
      </p:sp>
      <p:sp>
        <p:nvSpPr>
          <p:cNvPr id="64" name="Google Shape;64;p3"/>
          <p:cNvSpPr txBox="1"/>
          <p:nvPr/>
        </p:nvSpPr>
        <p:spPr>
          <a:xfrm>
            <a:off x="4694725" y="4439375"/>
            <a:ext cx="39348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834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El orden de agrupación no altera el resultado.</a:t>
            </a:r>
            <a:endParaRPr lang="es-EC" noProof="0" dirty="0"/>
          </a:p>
        </p:txBody>
      </p:sp>
      <p:sp>
        <p:nvSpPr>
          <p:cNvPr id="65" name="Google Shape;65;p3"/>
          <p:cNvSpPr txBox="1"/>
          <p:nvPr/>
        </p:nvSpPr>
        <p:spPr>
          <a:xfrm>
            <a:off x="4694725" y="2026025"/>
            <a:ext cx="20556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834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“Estudio o leo” ≡ “Leo o estudio”.</a:t>
            </a:r>
          </a:p>
        </p:txBody>
      </p:sp>
      <p:sp>
        <p:nvSpPr>
          <p:cNvPr id="66" name="Google Shape;66;p3"/>
          <p:cNvSpPr txBox="1"/>
          <p:nvPr/>
        </p:nvSpPr>
        <p:spPr>
          <a:xfrm>
            <a:off x="4694725" y="3935450"/>
            <a:ext cx="30000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885" b="1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s-EC" sz="885" b="1" noProof="0" dirty="0" err="1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p∨q</a:t>
            </a:r>
            <a:r>
              <a:rPr lang="es-EC" sz="885" b="1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)∨</a:t>
            </a:r>
            <a:r>
              <a:rPr lang="es-EC" sz="885" b="1" noProof="0" dirty="0" err="1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r≡p</a:t>
            </a:r>
            <a:r>
              <a:rPr lang="es-EC" sz="885" b="1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∨(</a:t>
            </a:r>
            <a:r>
              <a:rPr lang="es-EC" sz="885" b="1" noProof="0" dirty="0" err="1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q∨r</a:t>
            </a:r>
            <a:r>
              <a:rPr lang="es-EC" sz="885" b="1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s-EC" noProof="0" dirty="0"/>
          </a:p>
        </p:txBody>
      </p:sp>
      <p:sp>
        <p:nvSpPr>
          <p:cNvPr id="67" name="Google Shape;67;p3"/>
          <p:cNvSpPr txBox="1"/>
          <p:nvPr/>
        </p:nvSpPr>
        <p:spPr>
          <a:xfrm>
            <a:off x="207300" y="4311275"/>
            <a:ext cx="21000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834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Si p = “Hoy llueve”, entonces “Hoy llueve” es igual a “Hoy llueve”.</a:t>
            </a:r>
            <a:endParaRPr lang="es-EC" noProof="0" dirty="0"/>
          </a:p>
        </p:txBody>
      </p:sp>
      <p:sp>
        <p:nvSpPr>
          <p:cNvPr id="68" name="Google Shape;68;p3"/>
          <p:cNvSpPr txBox="1"/>
          <p:nvPr/>
        </p:nvSpPr>
        <p:spPr>
          <a:xfrm>
            <a:off x="4694725" y="4689525"/>
            <a:ext cx="40578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834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Ejemplo de la </a:t>
            </a:r>
            <a:r>
              <a:rPr lang="es-EC" sz="834" noProof="0" dirty="0" err="1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L.Asociativa</a:t>
            </a:r>
            <a:r>
              <a:rPr lang="es-EC" sz="834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: “(Leo o estudio) o descanso” ≡ “Leo o (estudio o descanso)”.</a:t>
            </a:r>
            <a:endParaRPr lang="es-EC" noProof="0" dirty="0"/>
          </a:p>
        </p:txBody>
      </p:sp>
      <p:sp>
        <p:nvSpPr>
          <p:cNvPr id="69" name="Google Shape;69;p3"/>
          <p:cNvSpPr txBox="1"/>
          <p:nvPr/>
        </p:nvSpPr>
        <p:spPr>
          <a:xfrm>
            <a:off x="4694725" y="3301250"/>
            <a:ext cx="30000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834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“Trabajo y (estudio o descanso)” ≡ “(Trabajo y estudio) o (Trabajo y descanso)”</a:t>
            </a:r>
            <a:r>
              <a:rPr lang="es-EC" noProof="0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79445F-778D-E5F2-3E7A-E98CFA424DC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64000">
                <a:srgbClr val="FFECD9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noProof="0" dirty="0"/>
          </a:p>
        </p:txBody>
      </p:sp>
      <p:sp>
        <p:nvSpPr>
          <p:cNvPr id="76" name="Google Shape;76;p4"/>
          <p:cNvSpPr/>
          <p:nvPr/>
        </p:nvSpPr>
        <p:spPr>
          <a:xfrm>
            <a:off x="3886575" y="590175"/>
            <a:ext cx="51561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89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731"/>
              <a:buFont typeface="Calibri"/>
              <a:buNone/>
            </a:pPr>
            <a:r>
              <a:rPr lang="es-EC" sz="3731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Leyes </a:t>
            </a:r>
            <a:r>
              <a:rPr lang="es-EC" sz="3731" b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Complementarias:</a:t>
            </a:r>
          </a:p>
          <a:p>
            <a:pPr marL="0" marR="0" lvl="0" indent="0" algn="l" rtl="0">
              <a:lnSpc>
                <a:spcPct val="10989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731"/>
              <a:buFont typeface="Calibri"/>
              <a:buNone/>
            </a:pPr>
            <a:r>
              <a:rPr lang="es-EC" sz="3131" b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De Negación y Absorción</a:t>
            </a:r>
          </a:p>
        </p:txBody>
      </p:sp>
      <p:sp>
        <p:nvSpPr>
          <p:cNvPr id="77" name="Google Shape;77;p4"/>
          <p:cNvSpPr/>
          <p:nvPr/>
        </p:nvSpPr>
        <p:spPr>
          <a:xfrm>
            <a:off x="3993000" y="1801267"/>
            <a:ext cx="47319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23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942"/>
              <a:buFont typeface="Calibri"/>
              <a:buNone/>
            </a:pPr>
            <a:r>
              <a:rPr lang="es-EC" sz="1042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Las leyes de negación permiten transformar proposiciones complejas en formas más simples, eliminando negaciones anidadas y aplicando equivalencias fundamentales.</a:t>
            </a:r>
            <a:endParaRPr lang="es-EC" sz="1042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4"/>
          <p:cNvSpPr/>
          <p:nvPr/>
        </p:nvSpPr>
        <p:spPr>
          <a:xfrm>
            <a:off x="3993000" y="2296072"/>
            <a:ext cx="4057800" cy="216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8619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942"/>
              <a:buFont typeface="Calibri"/>
              <a:buNone/>
            </a:pPr>
            <a:r>
              <a:rPr lang="es-EC" sz="942" b="0" i="1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La negación de la negación nos devuelve a la verdad original.</a:t>
            </a:r>
            <a:endParaRPr lang="es-EC" sz="942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4"/>
          <p:cNvSpPr/>
          <p:nvPr/>
        </p:nvSpPr>
        <p:spPr>
          <a:xfrm>
            <a:off x="3993000" y="2572839"/>
            <a:ext cx="1971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784"/>
              <a:buFont typeface="Calibri"/>
              <a:buNone/>
            </a:pPr>
            <a:r>
              <a:rPr lang="es-EC" sz="884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¬(¬p) ≡ p</a:t>
            </a:r>
            <a:endParaRPr lang="es-EC" sz="884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4"/>
          <p:cNvSpPr/>
          <p:nvPr/>
        </p:nvSpPr>
        <p:spPr>
          <a:xfrm>
            <a:off x="3992988" y="2778739"/>
            <a:ext cx="19716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987"/>
              <a:buFont typeface="Calibri"/>
              <a:buNone/>
            </a:pPr>
            <a:r>
              <a:rPr lang="es-EC" sz="1087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Doble Negación</a:t>
            </a:r>
            <a:endParaRPr lang="es-EC" sz="1087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4"/>
          <p:cNvSpPr/>
          <p:nvPr/>
        </p:nvSpPr>
        <p:spPr>
          <a:xfrm>
            <a:off x="4010388" y="2980163"/>
            <a:ext cx="1971600" cy="1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102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780"/>
              <a:buFont typeface="Calibri"/>
              <a:buNone/>
            </a:pPr>
            <a:r>
              <a:rPr lang="es-EC" sz="980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Elimina negaciones anidadas</a:t>
            </a:r>
            <a:endParaRPr lang="es-EC" sz="98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3969375" y="3728626"/>
            <a:ext cx="1971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784"/>
              <a:buFont typeface="Calibri"/>
              <a:buNone/>
            </a:pPr>
            <a:r>
              <a:rPr lang="es-EC" sz="884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¬(p ∧ q) ≡ ¬p ∨ ¬q</a:t>
            </a:r>
            <a:endParaRPr lang="es-EC" sz="884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3969363" y="3875751"/>
            <a:ext cx="19716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987"/>
              <a:buFont typeface="Calibri"/>
              <a:buNone/>
            </a:pPr>
            <a:r>
              <a:rPr lang="es-EC" sz="1087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De Morgan</a:t>
            </a:r>
            <a:endParaRPr lang="es-EC" sz="1087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3993000" y="4100975"/>
            <a:ext cx="2148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102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780"/>
              <a:buFont typeface="Calibri"/>
              <a:buNone/>
            </a:pPr>
            <a:r>
              <a:rPr lang="es-EC" sz="980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Al negar una conjunción o disyunción, se invierte el conectivo y se niega cada parte</a:t>
            </a:r>
            <a:r>
              <a:rPr lang="es-EC" sz="1100" noProof="0" dirty="0">
                <a:solidFill>
                  <a:schemeClr val="dk1"/>
                </a:solidFill>
              </a:rPr>
              <a:t>.</a:t>
            </a:r>
            <a:endParaRPr lang="es-EC" sz="98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6642938" y="3710854"/>
            <a:ext cx="1971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784"/>
              <a:buFont typeface="Calibri"/>
              <a:buNone/>
            </a:pPr>
            <a:r>
              <a:rPr lang="es-EC" sz="984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 ∨ (p ∧ q) ≡ p</a:t>
            </a:r>
            <a:endParaRPr lang="es-EC" sz="984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6642950" y="3902679"/>
            <a:ext cx="19716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987"/>
              <a:buFont typeface="Calibri"/>
              <a:buNone/>
            </a:pPr>
            <a:r>
              <a:rPr lang="es-EC" sz="1087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Absorción</a:t>
            </a:r>
            <a:endParaRPr lang="es-EC" sz="1087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6617175" y="4089942"/>
            <a:ext cx="1971600" cy="1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102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780"/>
              <a:buFont typeface="Calibri"/>
              <a:buNone/>
            </a:pPr>
            <a:r>
              <a:rPr lang="es-EC" sz="980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Simplifica disyunciones</a:t>
            </a:r>
          </a:p>
          <a:p>
            <a:pPr marL="0" marR="0" lvl="0" indent="0" algn="l" rtl="0">
              <a:lnSpc>
                <a:spcPct val="14102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780"/>
              <a:buFont typeface="Calibri"/>
              <a:buNone/>
            </a:pPr>
            <a:r>
              <a:rPr lang="es-EC" sz="980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Si una proposición ya cubre parte de la otra, se puede simplificar.</a:t>
            </a:r>
          </a:p>
        </p:txBody>
      </p:sp>
      <p:sp>
        <p:nvSpPr>
          <p:cNvPr id="88" name="Google Shape;88;p4"/>
          <p:cNvSpPr/>
          <p:nvPr/>
        </p:nvSpPr>
        <p:spPr>
          <a:xfrm>
            <a:off x="6703375" y="2572829"/>
            <a:ext cx="1971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784"/>
              <a:buFont typeface="Calibri"/>
              <a:buNone/>
            </a:pPr>
            <a:r>
              <a:rPr lang="es-EC" sz="884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 ∨ ¬p ≡ V</a:t>
            </a:r>
            <a:endParaRPr lang="es-EC" sz="884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6669950" y="2725154"/>
            <a:ext cx="19716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987"/>
              <a:buFont typeface="Calibri"/>
              <a:buNone/>
            </a:pPr>
            <a:r>
              <a:rPr lang="es-EC" sz="1087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Tercero Excluido</a:t>
            </a:r>
            <a:endParaRPr lang="es-EC" sz="1087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6669952" y="2960502"/>
            <a:ext cx="2269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102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780"/>
              <a:buFont typeface="Calibri"/>
              <a:buNone/>
            </a:pPr>
            <a:r>
              <a:rPr lang="es-EC" sz="980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Una proposición es verdadera o falsa; no hay tercera opción.</a:t>
            </a:r>
          </a:p>
        </p:txBody>
      </p:sp>
      <p:pic>
        <p:nvPicPr>
          <p:cNvPr id="91" name="Google Shape;9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50" y="642625"/>
            <a:ext cx="3156512" cy="33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/>
          <p:nvPr/>
        </p:nvSpPr>
        <p:spPr>
          <a:xfrm>
            <a:off x="3886575" y="333083"/>
            <a:ext cx="4731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604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1269"/>
              <a:buFont typeface="Calibri"/>
              <a:buNone/>
            </a:pPr>
            <a:r>
              <a:rPr lang="es-EC" sz="1269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MÁS LEYES IMPORTANTES</a:t>
            </a:r>
            <a:endParaRPr lang="es-EC" sz="1269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3886575" y="3120825"/>
            <a:ext cx="30000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980" i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“No es falso que apruebo” ≡ “Apruebo”.</a:t>
            </a:r>
            <a:endParaRPr lang="es-EC" sz="1500" i="1" noProof="0" dirty="0"/>
          </a:p>
        </p:txBody>
      </p:sp>
      <p:sp>
        <p:nvSpPr>
          <p:cNvPr id="94" name="Google Shape;94;p4"/>
          <p:cNvSpPr txBox="1"/>
          <p:nvPr/>
        </p:nvSpPr>
        <p:spPr>
          <a:xfrm>
            <a:off x="3861600" y="4509463"/>
            <a:ext cx="22692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980" i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“No es cierto que estudio y trabajo” ≡ “No estudio o no trabajo”.</a:t>
            </a:r>
            <a:endParaRPr lang="es-EC" i="1" noProof="0" dirty="0"/>
          </a:p>
        </p:txBody>
      </p:sp>
      <p:sp>
        <p:nvSpPr>
          <p:cNvPr id="95" name="Google Shape;95;p4"/>
          <p:cNvSpPr txBox="1"/>
          <p:nvPr/>
        </p:nvSpPr>
        <p:spPr>
          <a:xfrm>
            <a:off x="6564600" y="3253700"/>
            <a:ext cx="24102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980" i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“O está lloviendo o no está lloviendo.” Siempre verdadero.</a:t>
            </a:r>
            <a:endParaRPr lang="es-EC" noProof="0" dirty="0"/>
          </a:p>
        </p:txBody>
      </p:sp>
      <p:sp>
        <p:nvSpPr>
          <p:cNvPr id="96" name="Google Shape;96;p4"/>
          <p:cNvSpPr txBox="1"/>
          <p:nvPr/>
        </p:nvSpPr>
        <p:spPr>
          <a:xfrm>
            <a:off x="6524250" y="4653950"/>
            <a:ext cx="30000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980" i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“Estudio o (estudio y trabajo)” ≡ “Estudio”.</a:t>
            </a:r>
            <a:endParaRPr lang="es-EC" noProof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53B3F85-1E04-311B-BA77-F7378048591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60000"/>
                  <a:lumOff val="40000"/>
                </a:schemeClr>
              </a:gs>
              <a:gs pos="45000">
                <a:srgbClr val="FFECD9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noProof="0" dirty="0"/>
          </a:p>
        </p:txBody>
      </p:sp>
      <p:sp>
        <p:nvSpPr>
          <p:cNvPr id="103" name="Google Shape;103;p5"/>
          <p:cNvSpPr/>
          <p:nvPr/>
        </p:nvSpPr>
        <p:spPr>
          <a:xfrm>
            <a:off x="3757538" y="342975"/>
            <a:ext cx="4057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57604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1269"/>
              <a:buFont typeface="Calibri"/>
              <a:buNone/>
            </a:pPr>
            <a:r>
              <a:rPr lang="es-EC" sz="1269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MÁS LEYES IMPORTANTES</a:t>
            </a:r>
            <a:endParaRPr lang="es-EC" sz="1269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7604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1269"/>
              <a:buFont typeface="Calibri"/>
              <a:buNone/>
            </a:pPr>
            <a:endParaRPr lang="es-EC" sz="1269" noProof="0" dirty="0">
              <a:solidFill>
                <a:srgbClr val="8C7A6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3757550" y="600000"/>
            <a:ext cx="46722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89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731"/>
              <a:buFont typeface="Calibri"/>
              <a:buNone/>
            </a:pPr>
            <a:r>
              <a:rPr lang="es-EC" sz="3731" b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Leyes de implicación y bicondicional</a:t>
            </a:r>
            <a:endParaRPr lang="es-EC" sz="3731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3757550" y="1903800"/>
            <a:ext cx="48066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23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942"/>
              <a:buFont typeface="Calibri"/>
              <a:buNone/>
            </a:pPr>
            <a:r>
              <a:rPr lang="es-EC" sz="942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Las leyes de implicación y bicondicional establecen equivalencias fundamentales para transformar proposiciones condicionales, permitiendo simplificar argumentos lógicos complejos.</a:t>
            </a:r>
            <a:endParaRPr lang="es-EC" sz="942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3757550" y="2421775"/>
            <a:ext cx="4516800" cy="231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1050"/>
              <a:buFont typeface="Calibri"/>
              <a:buNone/>
            </a:pPr>
            <a:r>
              <a:rPr lang="es-EC" sz="1050" b="0" i="1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La implicación es el corazón del razonamiento deductivo en matemáticas.</a:t>
            </a:r>
            <a:endParaRPr lang="es-EC" sz="105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3757550" y="2757519"/>
            <a:ext cx="1971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784"/>
              <a:buFont typeface="Calibri"/>
              <a:buNone/>
            </a:pPr>
            <a:r>
              <a:rPr lang="es-EC" sz="884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 → q ≡ ¬p ∨ q</a:t>
            </a:r>
            <a:endParaRPr lang="es-EC" sz="884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3757513" y="2929125"/>
            <a:ext cx="19716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987"/>
              <a:buFont typeface="Calibri"/>
              <a:buNone/>
            </a:pPr>
            <a:r>
              <a:rPr lang="es-EC" sz="987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Ley de Implicación</a:t>
            </a:r>
            <a:endParaRPr lang="es-EC" sz="987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3757513" y="3191488"/>
            <a:ext cx="19716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102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780"/>
              <a:buFont typeface="Calibri"/>
              <a:buNone/>
            </a:pPr>
            <a:r>
              <a:rPr lang="es-EC" sz="780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Transforma implicación en disyunción equivalente</a:t>
            </a:r>
            <a:endParaRPr lang="es-EC" sz="78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6772275" y="2757519"/>
            <a:ext cx="1971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784"/>
              <a:buFont typeface="Calibri"/>
              <a:buNone/>
            </a:pPr>
            <a:r>
              <a:rPr lang="es-EC" sz="884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 → q ≡ ¬q → ¬p</a:t>
            </a:r>
            <a:endParaRPr lang="es-EC" sz="884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6772238" y="2929063"/>
            <a:ext cx="19716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987"/>
              <a:buFont typeface="Calibri"/>
              <a:buNone/>
            </a:pPr>
            <a:r>
              <a:rPr lang="es-EC" sz="987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Ley Contrarrecíproca</a:t>
            </a:r>
            <a:endParaRPr lang="es-EC" sz="987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6772213" y="3191488"/>
            <a:ext cx="19716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102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780"/>
              <a:buFont typeface="Calibri"/>
              <a:buNone/>
            </a:pPr>
            <a:r>
              <a:rPr lang="es-EC" sz="780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La implicación es equivalente a su contrarrecíproca</a:t>
            </a:r>
            <a:endParaRPr lang="es-EC" sz="78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3725275" y="3929244"/>
            <a:ext cx="1971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784"/>
              <a:buFont typeface="Calibri"/>
              <a:buNone/>
            </a:pPr>
            <a:r>
              <a:rPr lang="es-EC" sz="784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 ↔ q ≡ (p → q) ∧ (q → p)</a:t>
            </a:r>
            <a:endParaRPr lang="es-EC" sz="784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3725263" y="4117175"/>
            <a:ext cx="19716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987"/>
              <a:buFont typeface="Calibri"/>
              <a:buNone/>
            </a:pPr>
            <a:r>
              <a:rPr lang="es-EC" sz="987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Ley Bicondicional</a:t>
            </a:r>
            <a:endParaRPr lang="es-EC" sz="987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3725263" y="4331363"/>
            <a:ext cx="19716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102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780"/>
              <a:buFont typeface="Calibri"/>
              <a:buNone/>
            </a:pPr>
            <a:r>
              <a:rPr lang="es-EC" sz="780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Bicondicional como conjunción de dos implicaciones</a:t>
            </a:r>
            <a:endParaRPr lang="es-EC" sz="78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6800475" y="3929144"/>
            <a:ext cx="1971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784"/>
              <a:buFont typeface="Calibri"/>
              <a:buNone/>
            </a:pPr>
            <a:r>
              <a:rPr lang="es-EC" sz="884" b="1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p∧¬p≡⊥</a:t>
            </a:r>
            <a:endParaRPr lang="es-EC" sz="884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6800438" y="4117225"/>
            <a:ext cx="19716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223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987"/>
              <a:buFont typeface="Calibri"/>
              <a:buNone/>
            </a:pPr>
            <a:r>
              <a:rPr lang="es-EC" sz="987" b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Ley de no contradicción</a:t>
            </a:r>
            <a:endParaRPr lang="es-EC" sz="987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6772238" y="4331363"/>
            <a:ext cx="19716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102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780"/>
              <a:buFont typeface="Calibri"/>
              <a:buNone/>
            </a:pPr>
            <a:r>
              <a:rPr lang="es-EC" sz="780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Una proposición y su negación no pueden ser verdaderas al mismo tiempo.</a:t>
            </a:r>
            <a:endParaRPr lang="es-EC" sz="78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 txBox="1"/>
          <p:nvPr/>
        </p:nvSpPr>
        <p:spPr>
          <a:xfrm>
            <a:off x="3682200" y="3470200"/>
            <a:ext cx="2500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880" i="1" noProof="0" dirty="0" err="1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Ej</a:t>
            </a:r>
            <a:r>
              <a:rPr lang="es-EC" sz="880" i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: “Si estudio, apruebo” ≡ “No estudio o apruebo.”</a:t>
            </a:r>
          </a:p>
        </p:txBody>
      </p:sp>
      <p:sp>
        <p:nvSpPr>
          <p:cNvPr id="120" name="Google Shape;120;p5"/>
          <p:cNvSpPr txBox="1"/>
          <p:nvPr/>
        </p:nvSpPr>
        <p:spPr>
          <a:xfrm>
            <a:off x="6679125" y="3427425"/>
            <a:ext cx="23214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880" i="1" noProof="0" dirty="0" err="1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Ej</a:t>
            </a:r>
            <a:r>
              <a:rPr lang="es-EC" sz="880" i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: “Si estudio, apruebo” ≡ “Si no apruebo, no estudié.”</a:t>
            </a:r>
            <a:endParaRPr lang="es-EC" noProof="0" dirty="0"/>
          </a:p>
        </p:txBody>
      </p:sp>
      <p:sp>
        <p:nvSpPr>
          <p:cNvPr id="121" name="Google Shape;121;p5"/>
          <p:cNvSpPr txBox="1"/>
          <p:nvPr/>
        </p:nvSpPr>
        <p:spPr>
          <a:xfrm>
            <a:off x="3628400" y="4579150"/>
            <a:ext cx="3000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880" i="1" noProof="0" dirty="0" err="1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Ej</a:t>
            </a:r>
            <a:r>
              <a:rPr lang="es-EC" sz="880" i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: “Aprobé si y solo si estudié.”</a:t>
            </a:r>
            <a:endParaRPr lang="es-EC" noProof="0" dirty="0"/>
          </a:p>
        </p:txBody>
      </p:sp>
      <p:sp>
        <p:nvSpPr>
          <p:cNvPr id="122" name="Google Shape;122;p5"/>
          <p:cNvSpPr txBox="1"/>
          <p:nvPr/>
        </p:nvSpPr>
        <p:spPr>
          <a:xfrm>
            <a:off x="6679125" y="4610075"/>
            <a:ext cx="24381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880" i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“No puede ser cierto que esté lloviendo y que no esté lloviendo al mismo tiempo.”</a:t>
            </a:r>
            <a:endParaRPr lang="es-EC" noProof="0" dirty="0"/>
          </a:p>
        </p:txBody>
      </p:sp>
      <p:pic>
        <p:nvPicPr>
          <p:cNvPr id="123" name="Google Shape;1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25" y="595188"/>
            <a:ext cx="3058775" cy="39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632368A-3526-EF01-AA5E-3C794373739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78000">
                <a:srgbClr val="FFECD9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noProof="0" dirty="0"/>
          </a:p>
        </p:txBody>
      </p:sp>
      <p:sp>
        <p:nvSpPr>
          <p:cNvPr id="130" name="Google Shape;130;g3a2323a569c_0_68"/>
          <p:cNvSpPr txBox="1"/>
          <p:nvPr/>
        </p:nvSpPr>
        <p:spPr>
          <a:xfrm>
            <a:off x="380093" y="378895"/>
            <a:ext cx="6993300" cy="1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98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3731" b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¿Para qué sirven las leyes proposicionales?</a:t>
            </a:r>
            <a:endParaRPr lang="es-EC" noProof="0" dirty="0"/>
          </a:p>
        </p:txBody>
      </p:sp>
      <p:sp>
        <p:nvSpPr>
          <p:cNvPr id="131" name="Google Shape;131;g3a2323a569c_0_68"/>
          <p:cNvSpPr txBox="1"/>
          <p:nvPr/>
        </p:nvSpPr>
        <p:spPr>
          <a:xfrm>
            <a:off x="552450" y="1696650"/>
            <a:ext cx="4164300" cy="12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C" sz="1142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Las leyes lógicas se aplican en: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C" sz="1142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🔹 Simplificación lógica: reducir expresiones complejas.</a:t>
            </a:r>
            <a:br>
              <a:rPr lang="es-EC" sz="1142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EC" sz="1142" noProof="0" dirty="0">
              <a:solidFill>
                <a:srgbClr val="3A3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EC" sz="1142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🔹 Programación: optimizar condiciones y estructuras booleanas.</a:t>
            </a:r>
          </a:p>
        </p:txBody>
      </p:sp>
      <p:sp>
        <p:nvSpPr>
          <p:cNvPr id="132" name="Google Shape;132;g3a2323a569c_0_68"/>
          <p:cNvSpPr txBox="1"/>
          <p:nvPr/>
        </p:nvSpPr>
        <p:spPr>
          <a:xfrm>
            <a:off x="552450" y="3134925"/>
            <a:ext cx="3916800" cy="13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C" sz="1142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🔹 Circuitos digitales: diseño de compuertas lógicas AND, OR, NOT.</a:t>
            </a:r>
            <a:br>
              <a:rPr lang="es-EC" sz="1142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EC" sz="1142" noProof="0" dirty="0">
              <a:solidFill>
                <a:srgbClr val="3A3A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EC" sz="1142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🔹 Demostraciones matemáticas: evitar el uso de tablas de verdad largas.</a:t>
            </a:r>
          </a:p>
        </p:txBody>
      </p:sp>
      <p:pic>
        <p:nvPicPr>
          <p:cNvPr id="133" name="Google Shape;133;g3a2323a569c_0_68"/>
          <p:cNvPicPr preferRelativeResize="0"/>
          <p:nvPr/>
        </p:nvPicPr>
        <p:blipFill rotWithShape="1">
          <a:blip r:embed="rId3">
            <a:alphaModFix/>
          </a:blip>
          <a:srcRect l="6568" t="7043" r="6429" b="14690"/>
          <a:stretch/>
        </p:blipFill>
        <p:spPr>
          <a:xfrm>
            <a:off x="5617800" y="3374405"/>
            <a:ext cx="2886125" cy="146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3a2323a569c_0_68"/>
          <p:cNvPicPr preferRelativeResize="0"/>
          <p:nvPr/>
        </p:nvPicPr>
        <p:blipFill rotWithShape="1">
          <a:blip r:embed="rId4">
            <a:alphaModFix/>
          </a:blip>
          <a:srcRect t="8377" b="11909"/>
          <a:stretch/>
        </p:blipFill>
        <p:spPr>
          <a:xfrm>
            <a:off x="5617800" y="308723"/>
            <a:ext cx="2886126" cy="3312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714A997-C8E7-28FD-BDCC-4EB23733550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6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noProof="0" dirty="0"/>
          </a:p>
        </p:txBody>
      </p:sp>
      <p:sp>
        <p:nvSpPr>
          <p:cNvPr id="141" name="Google Shape;141;p6"/>
          <p:cNvSpPr/>
          <p:nvPr/>
        </p:nvSpPr>
        <p:spPr>
          <a:xfrm>
            <a:off x="392743" y="498044"/>
            <a:ext cx="46434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89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731"/>
              <a:buFont typeface="Calibri"/>
              <a:buNone/>
            </a:pPr>
            <a:r>
              <a:rPr lang="es-EC" sz="4231" b="1" noProof="0" dirty="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Reglas de Inferencia</a:t>
            </a:r>
            <a:endParaRPr lang="es-EC" sz="3731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392743" y="1381097"/>
            <a:ext cx="7063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050"/>
              <a:buFont typeface="Calibri"/>
              <a:buNone/>
            </a:pPr>
            <a:r>
              <a:rPr lang="es-EC" sz="1150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Las reglas de inferencia son patrones de razonamiento válidos que permiten deducir conclusiones verdaderas a partir de premisas verdaderas. Son fundamentales en lógica matemática y demostraciones formales.</a:t>
            </a:r>
            <a:endParaRPr lang="es-EC" sz="115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457200" y="2687836"/>
            <a:ext cx="3597632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6678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1159"/>
              <a:buFont typeface="Calibri"/>
              <a:buNone/>
            </a:pPr>
            <a:r>
              <a:rPr lang="es-EC" sz="1259" b="0" i="1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"Son razonamientos válidos simples y correctos que</a:t>
            </a:r>
            <a:endParaRPr lang="es-EC" sz="1259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457200" y="2907841"/>
            <a:ext cx="3696472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6678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1159"/>
              <a:buFont typeface="Calibri"/>
              <a:buNone/>
            </a:pPr>
            <a:r>
              <a:rPr lang="es-EC" sz="1259" b="0" i="1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permiten derivar conclusiones verdaderas a partir de</a:t>
            </a:r>
            <a:endParaRPr lang="es-EC" sz="1259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457200" y="3127846"/>
            <a:ext cx="1552147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6678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1159"/>
              <a:buFont typeface="Calibri"/>
              <a:buNone/>
            </a:pPr>
            <a:r>
              <a:rPr lang="es-EC" sz="1259" b="0" i="1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premisas verdaderas."</a:t>
            </a:r>
            <a:endParaRPr lang="es-EC" sz="1259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457200" y="3374641"/>
            <a:ext cx="3886200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51306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727"/>
              <a:buFont typeface="Calibri"/>
              <a:buNone/>
            </a:pPr>
            <a:r>
              <a:rPr lang="es-EC" sz="727" b="0" i="1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— </a:t>
            </a:r>
            <a:r>
              <a:rPr lang="es-EC" sz="727" b="0" i="1" u="none" strike="noStrike" cap="none" noProof="0" dirty="0" err="1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K'areink</a:t>
            </a:r>
            <a:r>
              <a:rPr lang="es-EC" sz="727" b="0" i="1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, 2002</a:t>
            </a:r>
            <a:endParaRPr lang="es-EC" sz="727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175" y="2196088"/>
            <a:ext cx="3750975" cy="250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1D10DCE-65B5-0129-E766-11BF1C5677C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5">
                  <a:lumMod val="60000"/>
                  <a:lumOff val="40000"/>
                </a:schemeClr>
              </a:gs>
              <a:gs pos="46000">
                <a:schemeClr val="accent6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noProof="0" dirty="0"/>
          </a:p>
        </p:txBody>
      </p:sp>
      <p:sp>
        <p:nvSpPr>
          <p:cNvPr id="154" name="Google Shape;154;p7"/>
          <p:cNvSpPr/>
          <p:nvPr/>
        </p:nvSpPr>
        <p:spPr>
          <a:xfrm>
            <a:off x="1447650" y="609506"/>
            <a:ext cx="62487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89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731"/>
              <a:buFont typeface="Calibri"/>
              <a:buNone/>
            </a:pPr>
            <a:r>
              <a:rPr lang="es-EC" sz="3731" b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Principales Reglas de Inferencia </a:t>
            </a:r>
          </a:p>
        </p:txBody>
      </p:sp>
      <p:sp>
        <p:nvSpPr>
          <p:cNvPr id="155" name="Google Shape;155;p7"/>
          <p:cNvSpPr/>
          <p:nvPr/>
        </p:nvSpPr>
        <p:spPr>
          <a:xfrm>
            <a:off x="3829050" y="1510894"/>
            <a:ext cx="19431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784"/>
              <a:buFont typeface="Calibri"/>
              <a:buNone/>
            </a:pPr>
            <a:r>
              <a:rPr lang="es-EC" sz="984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 → q, p ⟹ q</a:t>
            </a:r>
            <a:endParaRPr lang="es-EC" sz="984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3810150" y="1793463"/>
            <a:ext cx="1943100" cy="31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4311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090"/>
              <a:buFont typeface="Calibri"/>
              <a:buNone/>
            </a:pPr>
            <a:r>
              <a:rPr lang="es-EC" sz="1190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Modus Ponens </a:t>
            </a:r>
            <a:r>
              <a:rPr lang="es-EC" sz="1190" b="1" i="0" u="none" strike="noStrike" cap="none" noProof="0" dirty="0" err="1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Ponens</a:t>
            </a:r>
            <a:r>
              <a:rPr lang="es-EC" sz="1190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 (MPP)</a:t>
            </a:r>
            <a:endParaRPr lang="es-EC" sz="119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3829050" y="2158209"/>
            <a:ext cx="1943100" cy="12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3884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834"/>
              <a:buFont typeface="Calibri"/>
              <a:buNone/>
            </a:pPr>
            <a:r>
              <a:rPr lang="es-EC" sz="834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Afirmación del antecedente para deducir el consecuente</a:t>
            </a:r>
          </a:p>
          <a:p>
            <a:pPr marL="0" marR="0" lvl="0" indent="0" algn="l" rtl="0">
              <a:lnSpc>
                <a:spcPct val="143884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834"/>
              <a:buFont typeface="Calibri"/>
              <a:buNone/>
            </a:pPr>
            <a:r>
              <a:rPr lang="es-EC" sz="834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Si p implica q y p es verdadero, entonces q también lo es. </a:t>
            </a:r>
          </a:p>
          <a:p>
            <a:pPr marL="0" marR="0" lvl="0" indent="0" algn="l" rtl="0">
              <a:lnSpc>
                <a:spcPct val="143884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834"/>
              <a:buFont typeface="Calibri"/>
              <a:buNone/>
            </a:pPr>
            <a:r>
              <a:rPr lang="es-EC" sz="834" i="1" noProof="0" dirty="0" err="1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Ej</a:t>
            </a:r>
            <a:r>
              <a:rPr lang="es-EC" sz="834" i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: Si estudio, apruebo. Estudio. ⇒ Apruebo.</a:t>
            </a:r>
          </a:p>
        </p:txBody>
      </p:sp>
      <p:sp>
        <p:nvSpPr>
          <p:cNvPr id="158" name="Google Shape;158;p7"/>
          <p:cNvSpPr/>
          <p:nvPr/>
        </p:nvSpPr>
        <p:spPr>
          <a:xfrm>
            <a:off x="6600825" y="1425094"/>
            <a:ext cx="19431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784"/>
              <a:buFont typeface="Calibri"/>
              <a:buNone/>
            </a:pPr>
            <a:r>
              <a:rPr lang="es-EC" sz="984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 → q, ¬q ⟹ ¬p</a:t>
            </a:r>
            <a:endParaRPr lang="es-EC" sz="984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6600825" y="1756800"/>
            <a:ext cx="1943100" cy="31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4311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090"/>
              <a:buFont typeface="Calibri"/>
              <a:buNone/>
            </a:pPr>
            <a:r>
              <a:rPr lang="es-EC" sz="1190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Modus </a:t>
            </a:r>
            <a:r>
              <a:rPr lang="es-EC" sz="1190" b="1" i="0" u="none" strike="noStrike" cap="none" noProof="0" dirty="0" err="1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Tollens</a:t>
            </a:r>
            <a:r>
              <a:rPr lang="es-EC" sz="1190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C" sz="1190" b="1" i="0" u="none" strike="noStrike" cap="none" noProof="0" dirty="0" err="1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Tollens</a:t>
            </a:r>
            <a:r>
              <a:rPr lang="es-EC" sz="1190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 (MTT)</a:t>
            </a:r>
            <a:endParaRPr lang="es-EC" sz="119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6600825" y="2114679"/>
            <a:ext cx="19431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3884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834"/>
              <a:buFont typeface="Calibri"/>
              <a:buNone/>
            </a:pPr>
            <a:r>
              <a:rPr lang="es-EC" sz="834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Negación del consecuente para deducir la negación del antecedente.</a:t>
            </a:r>
          </a:p>
          <a:p>
            <a:pPr marL="0" marR="0" lvl="0" indent="0" algn="l" rtl="0">
              <a:lnSpc>
                <a:spcPct val="143884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834"/>
              <a:buFont typeface="Calibri"/>
              <a:buNone/>
            </a:pPr>
            <a:r>
              <a:rPr lang="es-EC" sz="834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Si p implica q y q es falso, entonces p también es falso.</a:t>
            </a:r>
          </a:p>
          <a:p>
            <a:pPr marL="0" marR="0" lvl="0" indent="0" algn="l" rtl="0">
              <a:lnSpc>
                <a:spcPct val="143884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834"/>
              <a:buFont typeface="Calibri"/>
              <a:buNone/>
            </a:pPr>
            <a:r>
              <a:rPr lang="es-EC" sz="834" i="1" noProof="0" dirty="0" err="1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Ej</a:t>
            </a:r>
            <a:r>
              <a:rPr lang="es-EC" sz="834" i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: Si estudio, apruebo. No apruebo. ⇒ No estudié.</a:t>
            </a:r>
          </a:p>
        </p:txBody>
      </p:sp>
      <p:sp>
        <p:nvSpPr>
          <p:cNvPr id="161" name="Google Shape;161;p7"/>
          <p:cNvSpPr/>
          <p:nvPr/>
        </p:nvSpPr>
        <p:spPr>
          <a:xfrm>
            <a:off x="3829050" y="3338803"/>
            <a:ext cx="19431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784"/>
              <a:buFont typeface="Calibri"/>
              <a:buNone/>
            </a:pPr>
            <a:r>
              <a:rPr lang="es-EC" sz="984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 → q, q → r ⟹ p → r</a:t>
            </a:r>
            <a:endParaRPr lang="es-EC" sz="984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3810150" y="3579063"/>
            <a:ext cx="19431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4311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090"/>
              <a:buFont typeface="Calibri"/>
              <a:buNone/>
            </a:pPr>
            <a:r>
              <a:rPr lang="es-EC" sz="1190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Silogismo Hipotético (SH)</a:t>
            </a:r>
            <a:endParaRPr lang="es-EC" sz="119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3810150" y="3915166"/>
            <a:ext cx="19431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3884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834"/>
              <a:buFont typeface="Calibri"/>
              <a:buNone/>
            </a:pPr>
            <a:r>
              <a:rPr lang="es-EC" sz="834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Encadenamiento de implicaciones para obtener conclusión final</a:t>
            </a:r>
          </a:p>
          <a:p>
            <a:pPr marL="0" marR="0" lvl="0" indent="0" algn="l" rtl="0">
              <a:lnSpc>
                <a:spcPct val="143884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834"/>
              <a:buFont typeface="Calibri"/>
              <a:buNone/>
            </a:pPr>
            <a:r>
              <a:rPr lang="es-EC" sz="834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La implicación es transitiva.</a:t>
            </a:r>
          </a:p>
          <a:p>
            <a:pPr marL="0" marR="0" lvl="0" indent="0" algn="l" rtl="0">
              <a:lnSpc>
                <a:spcPct val="143884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834"/>
              <a:buFont typeface="Calibri"/>
              <a:buNone/>
            </a:pPr>
            <a:r>
              <a:rPr lang="es-EC" sz="834" i="1" noProof="0" dirty="0" err="1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Ej</a:t>
            </a:r>
            <a:r>
              <a:rPr lang="es-EC" sz="834" i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: Si estudio, apruebo. Si apruebo, me gradúo. ⇒ Si estudio, me gradúo.</a:t>
            </a:r>
          </a:p>
        </p:txBody>
      </p:sp>
      <p:sp>
        <p:nvSpPr>
          <p:cNvPr id="164" name="Google Shape;164;p7"/>
          <p:cNvSpPr/>
          <p:nvPr/>
        </p:nvSpPr>
        <p:spPr>
          <a:xfrm>
            <a:off x="6600825" y="3307432"/>
            <a:ext cx="19431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8C7A6B"/>
              </a:buClr>
              <a:buSzPts val="784"/>
              <a:buFont typeface="Calibri"/>
              <a:buNone/>
            </a:pPr>
            <a:r>
              <a:rPr lang="es-EC" sz="984" b="1" i="0" u="none" strike="noStrike" cap="none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 ∨ q, ¬p ⟹ q</a:t>
            </a:r>
            <a:endParaRPr lang="es-EC" sz="984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6600825" y="3575406"/>
            <a:ext cx="19431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4311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090"/>
              <a:buFont typeface="Calibri"/>
              <a:buNone/>
            </a:pPr>
            <a:r>
              <a:rPr lang="es-EC" sz="1190" b="1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Silogismo Disyuntivo (SD)</a:t>
            </a:r>
            <a:endParaRPr lang="es-EC" sz="119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6600825" y="3907580"/>
            <a:ext cx="19431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3884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834"/>
              <a:buFont typeface="Calibri"/>
              <a:buNone/>
            </a:pPr>
            <a:r>
              <a:rPr lang="es-EC" sz="834" b="0" i="0" u="none" strike="noStrike" cap="none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Eliminación de una disyunción negando una alternativa</a:t>
            </a:r>
          </a:p>
          <a:p>
            <a:pPr marL="0" marR="0" lvl="0" indent="0" algn="l" rtl="0">
              <a:lnSpc>
                <a:spcPct val="143884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834"/>
              <a:buFont typeface="Calibri"/>
              <a:buNone/>
            </a:pPr>
            <a:r>
              <a:rPr lang="es-EC" sz="834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Si una disyunción es cierta y se niega una parte, la otra es verdadera.</a:t>
            </a:r>
          </a:p>
          <a:p>
            <a:pPr marL="0" marR="0" lvl="0" indent="0" algn="l" rtl="0">
              <a:lnSpc>
                <a:spcPct val="143884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834"/>
              <a:buFont typeface="Calibri"/>
              <a:buNone/>
            </a:pPr>
            <a:r>
              <a:rPr lang="es-EC" sz="834" i="1" noProof="0" dirty="0" err="1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Ej</a:t>
            </a:r>
            <a:r>
              <a:rPr lang="es-EC" sz="834" i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: O estudio o descanso. No estudio. ⇒ Descanso.</a:t>
            </a:r>
          </a:p>
        </p:txBody>
      </p:sp>
      <p:pic>
        <p:nvPicPr>
          <p:cNvPr id="167" name="Google Shape;167;p7"/>
          <p:cNvPicPr preferRelativeResize="0"/>
          <p:nvPr/>
        </p:nvPicPr>
        <p:blipFill rotWithShape="1">
          <a:blip r:embed="rId3">
            <a:alphaModFix/>
          </a:blip>
          <a:srcRect l="12870" r="15822"/>
          <a:stretch/>
        </p:blipFill>
        <p:spPr>
          <a:xfrm>
            <a:off x="457200" y="1897856"/>
            <a:ext cx="2979425" cy="23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57629F0-3440-E4F6-8F97-D1707DED372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46000">
                <a:schemeClr val="accent6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noProof="0" dirty="0"/>
          </a:p>
        </p:txBody>
      </p:sp>
      <p:sp>
        <p:nvSpPr>
          <p:cNvPr id="174" name="Google Shape;174;g3a2323a569c_0_91"/>
          <p:cNvSpPr/>
          <p:nvPr/>
        </p:nvSpPr>
        <p:spPr>
          <a:xfrm>
            <a:off x="811525" y="414350"/>
            <a:ext cx="48312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989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731"/>
              <a:buFont typeface="Calibri"/>
              <a:buNone/>
            </a:pPr>
            <a:r>
              <a:rPr lang="es-EC" sz="3731" b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Principales Reglas de Inferencia </a:t>
            </a:r>
          </a:p>
        </p:txBody>
      </p:sp>
      <p:sp>
        <p:nvSpPr>
          <p:cNvPr id="175" name="Google Shape;175;g3a2323a569c_0_91"/>
          <p:cNvSpPr txBox="1"/>
          <p:nvPr/>
        </p:nvSpPr>
        <p:spPr>
          <a:xfrm>
            <a:off x="609625" y="2173100"/>
            <a:ext cx="30000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190" b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Ley de la Conjunción (LC)</a:t>
            </a:r>
            <a:endParaRPr lang="es-EC" noProof="0" dirty="0"/>
          </a:p>
        </p:txBody>
      </p:sp>
      <p:sp>
        <p:nvSpPr>
          <p:cNvPr id="176" name="Google Shape;176;g3a2323a569c_0_91"/>
          <p:cNvSpPr txBox="1"/>
          <p:nvPr/>
        </p:nvSpPr>
        <p:spPr>
          <a:xfrm>
            <a:off x="3571325" y="2173100"/>
            <a:ext cx="30000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190" b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Ley de la Adición (LA)</a:t>
            </a:r>
            <a:endParaRPr lang="es-EC" noProof="0" dirty="0"/>
          </a:p>
        </p:txBody>
      </p:sp>
      <p:sp>
        <p:nvSpPr>
          <p:cNvPr id="177" name="Google Shape;177;g3a2323a569c_0_91"/>
          <p:cNvSpPr txBox="1"/>
          <p:nvPr/>
        </p:nvSpPr>
        <p:spPr>
          <a:xfrm>
            <a:off x="590456" y="3829240"/>
            <a:ext cx="30000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190" b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Bicondicional (LB)</a:t>
            </a:r>
            <a:endParaRPr lang="es-EC" noProof="0" dirty="0"/>
          </a:p>
        </p:txBody>
      </p:sp>
      <p:sp>
        <p:nvSpPr>
          <p:cNvPr id="178" name="Google Shape;178;g3a2323a569c_0_91"/>
          <p:cNvSpPr txBox="1"/>
          <p:nvPr/>
        </p:nvSpPr>
        <p:spPr>
          <a:xfrm>
            <a:off x="3609600" y="3806882"/>
            <a:ext cx="30000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190" b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Regla de Resolución</a:t>
            </a:r>
            <a:endParaRPr lang="es-EC" noProof="0" dirty="0"/>
          </a:p>
        </p:txBody>
      </p:sp>
      <p:sp>
        <p:nvSpPr>
          <p:cNvPr id="179" name="Google Shape;179;g3a2323a569c_0_91"/>
          <p:cNvSpPr txBox="1"/>
          <p:nvPr/>
        </p:nvSpPr>
        <p:spPr>
          <a:xfrm>
            <a:off x="647900" y="1902550"/>
            <a:ext cx="30000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984" b="1" noProof="0" dirty="0" err="1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p,q</a:t>
            </a:r>
            <a:r>
              <a:rPr lang="es-EC" sz="984" b="1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 ⟹ </a:t>
            </a:r>
            <a:r>
              <a:rPr lang="es-EC" sz="984" b="1" noProof="0" dirty="0" err="1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p∧q</a:t>
            </a:r>
            <a:endParaRPr lang="es-EC" noProof="0" dirty="0"/>
          </a:p>
        </p:txBody>
      </p:sp>
      <p:sp>
        <p:nvSpPr>
          <p:cNvPr id="180" name="Google Shape;180;g3a2323a569c_0_91"/>
          <p:cNvSpPr txBox="1"/>
          <p:nvPr/>
        </p:nvSpPr>
        <p:spPr>
          <a:xfrm>
            <a:off x="3609600" y="1875785"/>
            <a:ext cx="30000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984" b="1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 ⟹ </a:t>
            </a:r>
            <a:r>
              <a:rPr lang="es-EC" sz="984" b="1" noProof="0" dirty="0" err="1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p∨q</a:t>
            </a:r>
            <a:endParaRPr lang="es-EC" noProof="0" dirty="0"/>
          </a:p>
        </p:txBody>
      </p:sp>
      <p:graphicFrame>
        <p:nvGraphicFramePr>
          <p:cNvPr id="182" name="Google Shape;182;g3a2323a569c_0_91"/>
          <p:cNvGraphicFramePr/>
          <p:nvPr>
            <p:extLst>
              <p:ext uri="{D42A27DB-BD31-4B8C-83A1-F6EECF244321}">
                <p14:modId xmlns:p14="http://schemas.microsoft.com/office/powerpoint/2010/main" val="2931165277"/>
              </p:ext>
            </p:extLst>
          </p:nvPr>
        </p:nvGraphicFramePr>
        <p:xfrm>
          <a:off x="609612" y="3560331"/>
          <a:ext cx="3076575" cy="332837"/>
        </p:xfrm>
        <a:graphic>
          <a:graphicData uri="http://schemas.openxmlformats.org/drawingml/2006/table">
            <a:tbl>
              <a:tblPr>
                <a:noFill/>
                <a:tableStyleId>{07938C4A-13D3-4502-BF50-02A5651DA5DF}</a:tableStyleId>
              </a:tblPr>
              <a:tblGrid>
                <a:gridCol w="3076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C" sz="984" b="1" noProof="0" dirty="0" err="1">
                          <a:solidFill>
                            <a:srgbClr val="8C7A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p↔q</a:t>
                      </a:r>
                      <a:r>
                        <a:rPr lang="es-EC" sz="984" b="1" noProof="0" dirty="0">
                          <a:solidFill>
                            <a:srgbClr val="8C7A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≡ (</a:t>
                      </a:r>
                      <a:r>
                        <a:rPr lang="es-EC" sz="984" b="1" noProof="0" dirty="0" err="1">
                          <a:solidFill>
                            <a:srgbClr val="8C7A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p→q</a:t>
                      </a:r>
                      <a:r>
                        <a:rPr lang="es-EC" sz="984" b="1" noProof="0" dirty="0">
                          <a:solidFill>
                            <a:srgbClr val="8C7A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)∧(</a:t>
                      </a:r>
                      <a:r>
                        <a:rPr lang="es-EC" sz="984" b="1" noProof="0" dirty="0" err="1">
                          <a:solidFill>
                            <a:srgbClr val="8C7A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q→p</a:t>
                      </a:r>
                      <a:r>
                        <a:rPr lang="es-EC" sz="984" b="1" noProof="0" dirty="0">
                          <a:solidFill>
                            <a:srgbClr val="8C7A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s-EC" noProof="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3" name="Google Shape;183;g3a2323a569c_0_91"/>
          <p:cNvSpPr txBox="1"/>
          <p:nvPr/>
        </p:nvSpPr>
        <p:spPr>
          <a:xfrm>
            <a:off x="3658879" y="3526331"/>
            <a:ext cx="30000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984" b="1" noProof="0" dirty="0" err="1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p∨q</a:t>
            </a:r>
            <a:r>
              <a:rPr lang="es-EC" sz="984" b="1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,¬</a:t>
            </a:r>
            <a:r>
              <a:rPr lang="es-EC" sz="984" b="1" noProof="0" dirty="0" err="1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p∨r</a:t>
            </a:r>
            <a:r>
              <a:rPr lang="es-EC" sz="984" b="1" noProof="0" dirty="0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 ⟹ </a:t>
            </a:r>
            <a:r>
              <a:rPr lang="es-EC" sz="984" b="1" noProof="0" dirty="0" err="1">
                <a:solidFill>
                  <a:srgbClr val="8C7A6B"/>
                </a:solidFill>
                <a:latin typeface="Calibri"/>
                <a:ea typeface="Calibri"/>
                <a:cs typeface="Calibri"/>
                <a:sym typeface="Calibri"/>
              </a:rPr>
              <a:t>q∨r</a:t>
            </a:r>
            <a:endParaRPr lang="es-EC" noProof="0" dirty="0"/>
          </a:p>
        </p:txBody>
      </p:sp>
      <p:sp>
        <p:nvSpPr>
          <p:cNvPr id="184" name="Google Shape;184;g3a2323a569c_0_91"/>
          <p:cNvSpPr txBox="1"/>
          <p:nvPr/>
        </p:nvSpPr>
        <p:spPr>
          <a:xfrm>
            <a:off x="609623" y="2581225"/>
            <a:ext cx="26268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834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Si dos proposiciones son verdaderas, su conjunción también lo es.</a:t>
            </a:r>
            <a:endParaRPr lang="es-EC" noProof="0" dirty="0"/>
          </a:p>
        </p:txBody>
      </p:sp>
      <p:sp>
        <p:nvSpPr>
          <p:cNvPr id="185" name="Google Shape;185;g3a2323a569c_0_91"/>
          <p:cNvSpPr txBox="1"/>
          <p:nvPr/>
        </p:nvSpPr>
        <p:spPr>
          <a:xfrm>
            <a:off x="3609600" y="2547225"/>
            <a:ext cx="2165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834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Si una proposición es verdadera, entonces la disyunción también lo es.</a:t>
            </a:r>
            <a:endParaRPr lang="es-EC" noProof="0" dirty="0"/>
          </a:p>
        </p:txBody>
      </p:sp>
      <p:sp>
        <p:nvSpPr>
          <p:cNvPr id="186" name="Google Shape;186;g3a2323a569c_0_91"/>
          <p:cNvSpPr txBox="1"/>
          <p:nvPr/>
        </p:nvSpPr>
        <p:spPr>
          <a:xfrm>
            <a:off x="607478" y="4134911"/>
            <a:ext cx="23844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834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Define la doble implicación en términos de dos condicionales.</a:t>
            </a:r>
          </a:p>
        </p:txBody>
      </p:sp>
      <p:graphicFrame>
        <p:nvGraphicFramePr>
          <p:cNvPr id="188" name="Google Shape;188;g3a2323a569c_0_91"/>
          <p:cNvGraphicFramePr/>
          <p:nvPr>
            <p:extLst>
              <p:ext uri="{D42A27DB-BD31-4B8C-83A1-F6EECF244321}">
                <p14:modId xmlns:p14="http://schemas.microsoft.com/office/powerpoint/2010/main" val="222988678"/>
              </p:ext>
            </p:extLst>
          </p:nvPr>
        </p:nvGraphicFramePr>
        <p:xfrm>
          <a:off x="3606060" y="4105787"/>
          <a:ext cx="2562225" cy="309977"/>
        </p:xfrm>
        <a:graphic>
          <a:graphicData uri="http://schemas.openxmlformats.org/drawingml/2006/table">
            <a:tbl>
              <a:tblPr>
                <a:noFill/>
                <a:tableStyleId>{07938C4A-13D3-4502-BF50-02A5651DA5DF}</a:tableStyleId>
              </a:tblPr>
              <a:tblGrid>
                <a:gridCol w="256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C" sz="834" noProof="0" dirty="0">
                          <a:solidFill>
                            <a:srgbClr val="3A3A3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Muy usada en IA y lógica computacional.</a:t>
                      </a:r>
                      <a:endParaRPr lang="es-EC" noProof="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9" name="Google Shape;189;g3a2323a569c_0_91"/>
          <p:cNvSpPr txBox="1"/>
          <p:nvPr/>
        </p:nvSpPr>
        <p:spPr>
          <a:xfrm>
            <a:off x="609613" y="2976000"/>
            <a:ext cx="30000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834" i="1" noProof="0" dirty="0" err="1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Ej</a:t>
            </a:r>
            <a:r>
              <a:rPr lang="es-EC" sz="834" i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: “Estudio. Trabajo. ⇒ Estudio y trabajo.”</a:t>
            </a:r>
            <a:endParaRPr lang="es-EC" sz="1190" b="1" noProof="0" dirty="0">
              <a:solidFill>
                <a:srgbClr val="3A3A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3a2323a569c_0_91"/>
          <p:cNvSpPr txBox="1"/>
          <p:nvPr/>
        </p:nvSpPr>
        <p:spPr>
          <a:xfrm>
            <a:off x="3609600" y="2969675"/>
            <a:ext cx="30000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834" i="1" noProof="0" dirty="0" err="1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Ej</a:t>
            </a:r>
            <a:r>
              <a:rPr lang="es-EC" sz="834" i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: “Estudio. ⇒ Estudio o descanso.”</a:t>
            </a:r>
            <a:endParaRPr lang="es-EC" noProof="0" dirty="0"/>
          </a:p>
        </p:txBody>
      </p:sp>
      <p:sp>
        <p:nvSpPr>
          <p:cNvPr id="191" name="Google Shape;191;g3a2323a569c_0_91"/>
          <p:cNvSpPr txBox="1"/>
          <p:nvPr/>
        </p:nvSpPr>
        <p:spPr>
          <a:xfrm>
            <a:off x="571325" y="4580480"/>
            <a:ext cx="30000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834" i="1" noProof="0" dirty="0" err="1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Ej</a:t>
            </a:r>
            <a:r>
              <a:rPr lang="es-EC" sz="834" i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: “Aprobé si y solo si estudié.”</a:t>
            </a:r>
            <a:endParaRPr lang="es-EC" noProof="0" dirty="0"/>
          </a:p>
        </p:txBody>
      </p:sp>
      <p:sp>
        <p:nvSpPr>
          <p:cNvPr id="192" name="Google Shape;192;g3a2323a569c_0_91"/>
          <p:cNvSpPr txBox="1"/>
          <p:nvPr/>
        </p:nvSpPr>
        <p:spPr>
          <a:xfrm>
            <a:off x="3615950" y="4415764"/>
            <a:ext cx="18582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834" i="1" noProof="0" dirty="0" err="1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Ej</a:t>
            </a:r>
            <a:r>
              <a:rPr lang="es-EC" sz="834" i="1" noProof="0" dirty="0">
                <a:solidFill>
                  <a:srgbClr val="3A3A3A"/>
                </a:solidFill>
                <a:latin typeface="Calibri"/>
                <a:ea typeface="Calibri"/>
                <a:cs typeface="Calibri"/>
                <a:sym typeface="Calibri"/>
              </a:rPr>
              <a:t>: Estudio o trabajo. Si no estudio, descanso. ⇒ Trabajo o descanso.</a:t>
            </a:r>
          </a:p>
        </p:txBody>
      </p:sp>
      <p:pic>
        <p:nvPicPr>
          <p:cNvPr id="193" name="Google Shape;193;g3a2323a569c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687" y="538469"/>
            <a:ext cx="2285975" cy="3911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1588</Words>
  <Application>Microsoft Office PowerPoint</Application>
  <PresentationFormat>Presentación en pantalla (16:9)</PresentationFormat>
  <Paragraphs>191</Paragraphs>
  <Slides>13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KIARA SALOMÉ CONDOY MOROCHO</cp:lastModifiedBy>
  <cp:revision>3</cp:revision>
  <dcterms:created xsi:type="dcterms:W3CDTF">2025-11-10T22:46:38Z</dcterms:created>
  <dcterms:modified xsi:type="dcterms:W3CDTF">2025-11-11T16:44:32Z</dcterms:modified>
</cp:coreProperties>
</file>